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8"/>
  </p:notesMasterIdLst>
  <p:handoutMasterIdLst>
    <p:handoutMasterId r:id="rId89"/>
  </p:handoutMasterIdLst>
  <p:sldIdLst>
    <p:sldId id="587" r:id="rId70"/>
    <p:sldId id="588" r:id="rId71"/>
    <p:sldId id="599" r:id="rId72"/>
    <p:sldId id="606" r:id="rId73"/>
    <p:sldId id="615" r:id="rId74"/>
    <p:sldId id="613" r:id="rId75"/>
    <p:sldId id="616" r:id="rId76"/>
    <p:sldId id="600" r:id="rId77"/>
    <p:sldId id="601" r:id="rId78"/>
    <p:sldId id="611" r:id="rId79"/>
    <p:sldId id="602" r:id="rId80"/>
    <p:sldId id="617" r:id="rId81"/>
    <p:sldId id="607" r:id="rId82"/>
    <p:sldId id="618" r:id="rId83"/>
    <p:sldId id="593" r:id="rId84"/>
    <p:sldId id="619" r:id="rId85"/>
    <p:sldId id="620" r:id="rId86"/>
    <p:sldId id="595"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Rohit" id="{CA8DBC78-4B0D-4D9F-93BD-0F6832224B4B}">
          <p14:sldIdLst>
            <p14:sldId id="587"/>
            <p14:sldId id="588"/>
            <p14:sldId id="599"/>
          </p14:sldIdLst>
        </p14:section>
        <p14:section name="quickstart - 3 mins Rohit" id="{6E502D96-6839-4B8F-9951-3D727D01575F}">
          <p14:sldIdLst>
            <p14:sldId id="606"/>
          </p14:sldIdLst>
        </p14:section>
        <p14:section name="What can it do for you? - 2 mins Atma" id="{9EBECF3B-B995-411A-A0B8-9B3B4C464CB0}">
          <p14:sldIdLst/>
        </p14:section>
        <p14:section name="Admin persona - 8 mins - Atma" id="{E17E4654-52D1-41EB-96B0-EE2F8D862584}">
          <p14:sldIdLst>
            <p14:sldId id="615"/>
          </p14:sldIdLst>
        </p14:section>
        <p14:section name="Publishers - 10 mins - Atma" id="{A6D2C42B-751C-4119-8CB9-4E83119005A3}">
          <p14:sldIdLst>
            <p14:sldId id="613"/>
          </p14:sldIdLst>
        </p14:section>
        <p14:section name="Scientists - 10 mins - Rohit" id="{DDC87628-898B-46C3-8FFB-C77E202E34E2}">
          <p14:sldIdLst>
            <p14:sldId id="616"/>
          </p14:sldIdLst>
        </p14:section>
        <p14:section name="Installation 4 mins - Rohit" id="{1051E920-BE79-40D8-AA94-093C050C0662}">
          <p14:sldIdLst>
            <p14:sldId id="600"/>
            <p14:sldId id="601"/>
            <p14:sldId id="611"/>
          </p14:sldIdLst>
        </p14:section>
        <p14:section name="SDK tour - Atma" id="{D512BD96-322E-4FBF-AC90-E50EF960E52D}">
          <p14:sldIdLst>
            <p14:sldId id="602"/>
            <p14:sldId id="617"/>
            <p14:sldId id="607"/>
            <p14:sldId id="618"/>
          </p14:sldIdLst>
        </p14:section>
        <p14:section name="Road ahead, conclusion - Rohit" id="{CE7369E4-ED03-4856-B760-C73CCE8F91A4}">
          <p14:sldIdLst>
            <p14:sldId id="593"/>
            <p14:sldId id="619"/>
            <p14:sldId id="620"/>
            <p14:sldId id="59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0" autoAdjust="0"/>
    <p:restoredTop sz="85641" autoAdjust="0"/>
  </p:normalViewPr>
  <p:slideViewPr>
    <p:cSldViewPr snapToGrid="0" snapToObjects="1" showGuides="1">
      <p:cViewPr varScale="1">
        <p:scale>
          <a:sx n="106" d="100"/>
          <a:sy n="106" d="100"/>
        </p:scale>
        <p:origin x="633" y="45"/>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customXml" Target="../customXml/item68.xml"/><Relationship Id="rId76" Type="http://schemas.openxmlformats.org/officeDocument/2006/relationships/slide" Target="slides/slide7.xml"/><Relationship Id="rId84" Type="http://schemas.openxmlformats.org/officeDocument/2006/relationships/slide" Target="slides/slide15.xml"/><Relationship Id="rId89"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slide" Target="slides/slide18.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presProps" Target="pres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7/21/2017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7/21/2017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v3.3</a:t>
            </a:r>
          </a:p>
          <a:p>
            <a:r>
              <a:rPr lang="en-US" baseline="0" dirty="0"/>
              <a:t>16:9 version – January 21, 2016</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8190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984933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7/21/2017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7/21/2017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7/21/2017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7/21/2017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7/21/2017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7/21/2017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7/21/2017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7/21/2017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7/21/2017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developers.arcgis.com/python/guide/Install-and-set-u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3" name="Title 2"/>
          <p:cNvSpPr>
            <a:spLocks noGrp="1"/>
          </p:cNvSpPr>
          <p:nvPr>
            <p:ph type="ctrTitle"/>
          </p:nvPr>
        </p:nvSpPr>
        <p:spPr/>
        <p:txBody>
          <a:bodyPr/>
          <a:lstStyle/>
          <a:p>
            <a:r>
              <a:rPr lang="en-US" dirty="0">
                <a:solidFill>
                  <a:srgbClr val="F9A62F"/>
                </a:solidFill>
              </a:rPr>
              <a:t>Introduction to Scripting </a:t>
            </a:r>
            <a:r>
              <a:rPr lang="en-US">
                <a:solidFill>
                  <a:srgbClr val="F9A62F"/>
                </a:solidFill>
              </a:rPr>
              <a:t>your Web GIS</a:t>
            </a:r>
            <a:br>
              <a:rPr lang="en-US" dirty="0">
                <a:solidFill>
                  <a:srgbClr val="F9A62F"/>
                </a:solidFill>
              </a:rPr>
            </a:br>
            <a:r>
              <a:rPr lang="en-US" dirty="0">
                <a:solidFill>
                  <a:srgbClr val="F9A62F"/>
                </a:solidFill>
              </a:rPr>
              <a:t>with</a:t>
            </a:r>
            <a:r>
              <a:rPr lang="en-US" dirty="0"/>
              <a:t> ArcGIS API for Python</a:t>
            </a:r>
          </a:p>
        </p:txBody>
      </p:sp>
      <p:sp>
        <p:nvSpPr>
          <p:cNvPr id="5" name="Subtitle 4"/>
          <p:cNvSpPr>
            <a:spLocks noGrp="1"/>
          </p:cNvSpPr>
          <p:nvPr>
            <p:ph type="subTitle" idx="1"/>
          </p:nvPr>
        </p:nvSpPr>
        <p:spPr/>
        <p:txBody>
          <a:bodyPr/>
          <a:lstStyle/>
          <a:p>
            <a:r>
              <a:rPr lang="en-US" dirty="0"/>
              <a:t>Rohit Singh			Atma Mani</a:t>
            </a:r>
          </a:p>
          <a:p>
            <a:r>
              <a:rPr lang="en-US" dirty="0"/>
              <a:t>rsingh@esri.com		amani@esri.com</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01279258"/>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4"/>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71988991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5"/>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6"/>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5"/>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6"/>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284"/>
            <a:ext cx="12192000" cy="6859283"/>
            <a:chOff x="0" y="-1284"/>
            <a:chExt cx="12192000" cy="6859283"/>
          </a:xfrm>
        </p:grpSpPr>
        <p:sp>
          <p:nvSpPr>
            <p:cNvPr id="5" name="Rectangle 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 name="Picture 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7" name="Picture 6"/>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0" name="Picture 9">
            <a:extLst>
              <a:ext uri="{FF2B5EF4-FFF2-40B4-BE49-F238E27FC236}">
                <a16:creationId xmlns:a16="http://schemas.microsoft.com/office/drawing/2014/main" id="{6F5BD44A-DBB9-4AC9-BFA9-CB07E9E8C818}"/>
              </a:ext>
            </a:extLst>
          </p:cNvPr>
          <p:cNvPicPr>
            <a:picLocks noChangeAspect="1"/>
          </p:cNvPicPr>
          <p:nvPr/>
        </p:nvPicPr>
        <p:blipFill>
          <a:blip r:embed="rId4"/>
          <a:stretch>
            <a:fillRect/>
          </a:stretch>
        </p:blipFill>
        <p:spPr>
          <a:xfrm>
            <a:off x="1704914" y="268830"/>
            <a:ext cx="9044205" cy="6320338"/>
          </a:xfrm>
          <a:prstGeom prst="rect">
            <a:avLst/>
          </a:prstGeom>
        </p:spPr>
      </p:pic>
    </p:spTree>
    <p:extLst>
      <p:ext uri="{BB962C8B-B14F-4D97-AF65-F5344CB8AC3E}">
        <p14:creationId xmlns:p14="http://schemas.microsoft.com/office/powerpoint/2010/main" val="161176693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8" name="Rectangle 1"/>
          <p:cNvSpPr/>
          <p:nvPr/>
        </p:nvSpPr>
        <p:spPr bwMode="auto">
          <a:xfrm>
            <a:off x="180151" y="226075"/>
            <a:ext cx="7631788" cy="790110"/>
          </a:xfrm>
          <a:custGeom>
            <a:avLst/>
            <a:gdLst>
              <a:gd name="connsiteX0" fmla="*/ 0 w 7501810"/>
              <a:gd name="connsiteY0" fmla="*/ 0 h 670756"/>
              <a:gd name="connsiteX1" fmla="*/ 7501810 w 7501810"/>
              <a:gd name="connsiteY1" fmla="*/ 0 h 670756"/>
              <a:gd name="connsiteX2" fmla="*/ 7501810 w 7501810"/>
              <a:gd name="connsiteY2" fmla="*/ 670756 h 670756"/>
              <a:gd name="connsiteX3" fmla="*/ 0 w 7501810"/>
              <a:gd name="connsiteY3" fmla="*/ 670756 h 670756"/>
              <a:gd name="connsiteX4" fmla="*/ 0 w 7501810"/>
              <a:gd name="connsiteY4" fmla="*/ 0 h 670756"/>
              <a:gd name="connsiteX0" fmla="*/ 5704 w 7507514"/>
              <a:gd name="connsiteY0" fmla="*/ 0 h 670756"/>
              <a:gd name="connsiteX1" fmla="*/ 7507514 w 7507514"/>
              <a:gd name="connsiteY1" fmla="*/ 0 h 670756"/>
              <a:gd name="connsiteX2" fmla="*/ 7507514 w 7507514"/>
              <a:gd name="connsiteY2" fmla="*/ 670756 h 670756"/>
              <a:gd name="connsiteX3" fmla="*/ 5704 w 7507514"/>
              <a:gd name="connsiteY3" fmla="*/ 670756 h 670756"/>
              <a:gd name="connsiteX4" fmla="*/ 0 w 7507514"/>
              <a:gd name="connsiteY4" fmla="*/ 563614 h 670756"/>
              <a:gd name="connsiteX5" fmla="*/ 5704 w 7507514"/>
              <a:gd name="connsiteY5" fmla="*/ 0 h 670756"/>
              <a:gd name="connsiteX0" fmla="*/ 116915 w 7618725"/>
              <a:gd name="connsiteY0" fmla="*/ 0 h 670756"/>
              <a:gd name="connsiteX1" fmla="*/ 7618725 w 7618725"/>
              <a:gd name="connsiteY1" fmla="*/ 0 h 670756"/>
              <a:gd name="connsiteX2" fmla="*/ 7618725 w 7618725"/>
              <a:gd name="connsiteY2" fmla="*/ 670756 h 670756"/>
              <a:gd name="connsiteX3" fmla="*/ 116915 w 7618725"/>
              <a:gd name="connsiteY3" fmla="*/ 670756 h 670756"/>
              <a:gd name="connsiteX4" fmla="*/ 0 w 7618725"/>
              <a:gd name="connsiteY4" fmla="*/ 563614 h 670756"/>
              <a:gd name="connsiteX5" fmla="*/ 116915 w 7618725"/>
              <a:gd name="connsiteY5" fmla="*/ 0 h 670756"/>
              <a:gd name="connsiteX0" fmla="*/ 151 w 7631707"/>
              <a:gd name="connsiteY0" fmla="*/ 0 h 781967"/>
              <a:gd name="connsiteX1" fmla="*/ 7631707 w 7631707"/>
              <a:gd name="connsiteY1" fmla="*/ 111211 h 781967"/>
              <a:gd name="connsiteX2" fmla="*/ 7631707 w 7631707"/>
              <a:gd name="connsiteY2" fmla="*/ 781967 h 781967"/>
              <a:gd name="connsiteX3" fmla="*/ 129897 w 7631707"/>
              <a:gd name="connsiteY3" fmla="*/ 781967 h 781967"/>
              <a:gd name="connsiteX4" fmla="*/ 12982 w 7631707"/>
              <a:gd name="connsiteY4" fmla="*/ 674825 h 781967"/>
              <a:gd name="connsiteX5" fmla="*/ 151 w 7631707"/>
              <a:gd name="connsiteY5" fmla="*/ 0 h 781967"/>
              <a:gd name="connsiteX0" fmla="*/ 151 w 7631707"/>
              <a:gd name="connsiteY0" fmla="*/ 0 h 781967"/>
              <a:gd name="connsiteX1" fmla="*/ 7631707 w 7631707"/>
              <a:gd name="connsiteY1" fmla="*/ 111211 h 781967"/>
              <a:gd name="connsiteX2" fmla="*/ 7631707 w 7631707"/>
              <a:gd name="connsiteY2" fmla="*/ 781967 h 781967"/>
              <a:gd name="connsiteX3" fmla="*/ 129897 w 7631707"/>
              <a:gd name="connsiteY3" fmla="*/ 781967 h 781967"/>
              <a:gd name="connsiteX4" fmla="*/ 12982 w 7631707"/>
              <a:gd name="connsiteY4" fmla="*/ 674825 h 781967"/>
              <a:gd name="connsiteX5" fmla="*/ 151 w 7631707"/>
              <a:gd name="connsiteY5" fmla="*/ 0 h 781967"/>
              <a:gd name="connsiteX0" fmla="*/ 151 w 7631707"/>
              <a:gd name="connsiteY0" fmla="*/ 0 h 781967"/>
              <a:gd name="connsiteX1" fmla="*/ 7278756 w 7631707"/>
              <a:gd name="connsiteY1" fmla="*/ 106415 h 781967"/>
              <a:gd name="connsiteX2" fmla="*/ 7631707 w 7631707"/>
              <a:gd name="connsiteY2" fmla="*/ 111211 h 781967"/>
              <a:gd name="connsiteX3" fmla="*/ 7631707 w 7631707"/>
              <a:gd name="connsiteY3" fmla="*/ 781967 h 781967"/>
              <a:gd name="connsiteX4" fmla="*/ 129897 w 7631707"/>
              <a:gd name="connsiteY4" fmla="*/ 781967 h 781967"/>
              <a:gd name="connsiteX5" fmla="*/ 12982 w 7631707"/>
              <a:gd name="connsiteY5" fmla="*/ 674825 h 781967"/>
              <a:gd name="connsiteX6" fmla="*/ 151 w 7631707"/>
              <a:gd name="connsiteY6" fmla="*/ 0 h 781967"/>
              <a:gd name="connsiteX0" fmla="*/ 151 w 7631707"/>
              <a:gd name="connsiteY0" fmla="*/ 0 h 781967"/>
              <a:gd name="connsiteX1" fmla="*/ 7507356 w 7631707"/>
              <a:gd name="connsiteY1" fmla="*/ 1382 h 781967"/>
              <a:gd name="connsiteX2" fmla="*/ 7631707 w 7631707"/>
              <a:gd name="connsiteY2" fmla="*/ 111211 h 781967"/>
              <a:gd name="connsiteX3" fmla="*/ 7631707 w 7631707"/>
              <a:gd name="connsiteY3" fmla="*/ 781967 h 781967"/>
              <a:gd name="connsiteX4" fmla="*/ 129897 w 7631707"/>
              <a:gd name="connsiteY4" fmla="*/ 781967 h 781967"/>
              <a:gd name="connsiteX5" fmla="*/ 12982 w 7631707"/>
              <a:gd name="connsiteY5" fmla="*/ 674825 h 781967"/>
              <a:gd name="connsiteX6" fmla="*/ 151 w 7631707"/>
              <a:gd name="connsiteY6" fmla="*/ 0 h 781967"/>
              <a:gd name="connsiteX0" fmla="*/ 232 w 7631788"/>
              <a:gd name="connsiteY0" fmla="*/ 0 h 781967"/>
              <a:gd name="connsiteX1" fmla="*/ 7507437 w 7631788"/>
              <a:gd name="connsiteY1" fmla="*/ 1382 h 781967"/>
              <a:gd name="connsiteX2" fmla="*/ 7631788 w 7631788"/>
              <a:gd name="connsiteY2" fmla="*/ 111211 h 781967"/>
              <a:gd name="connsiteX3" fmla="*/ 7631788 w 7631788"/>
              <a:gd name="connsiteY3" fmla="*/ 781967 h 781967"/>
              <a:gd name="connsiteX4" fmla="*/ 129978 w 7631788"/>
              <a:gd name="connsiteY4" fmla="*/ 781967 h 781967"/>
              <a:gd name="connsiteX5" fmla="*/ 6885 w 7631788"/>
              <a:gd name="connsiteY5" fmla="*/ 668647 h 781967"/>
              <a:gd name="connsiteX6" fmla="*/ 232 w 7631788"/>
              <a:gd name="connsiteY6" fmla="*/ 0 h 781967"/>
              <a:gd name="connsiteX0" fmla="*/ 232 w 7631788"/>
              <a:gd name="connsiteY0" fmla="*/ 8143 h 790110"/>
              <a:gd name="connsiteX1" fmla="*/ 7507437 w 7631788"/>
              <a:gd name="connsiteY1" fmla="*/ 0 h 790110"/>
              <a:gd name="connsiteX2" fmla="*/ 7631788 w 7631788"/>
              <a:gd name="connsiteY2" fmla="*/ 119354 h 790110"/>
              <a:gd name="connsiteX3" fmla="*/ 7631788 w 7631788"/>
              <a:gd name="connsiteY3" fmla="*/ 790110 h 790110"/>
              <a:gd name="connsiteX4" fmla="*/ 129978 w 7631788"/>
              <a:gd name="connsiteY4" fmla="*/ 790110 h 790110"/>
              <a:gd name="connsiteX5" fmla="*/ 6885 w 7631788"/>
              <a:gd name="connsiteY5" fmla="*/ 676790 h 790110"/>
              <a:gd name="connsiteX6" fmla="*/ 232 w 7631788"/>
              <a:gd name="connsiteY6" fmla="*/ 8143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1788" h="790110">
                <a:moveTo>
                  <a:pt x="232" y="8143"/>
                </a:moveTo>
                <a:lnTo>
                  <a:pt x="7507437" y="0"/>
                </a:lnTo>
                <a:lnTo>
                  <a:pt x="7631788" y="119354"/>
                </a:lnTo>
                <a:lnTo>
                  <a:pt x="7631788" y="790110"/>
                </a:lnTo>
                <a:lnTo>
                  <a:pt x="129978" y="790110"/>
                </a:lnTo>
                <a:lnTo>
                  <a:pt x="6885" y="676790"/>
                </a:lnTo>
                <a:cubicBezTo>
                  <a:pt x="8786" y="488919"/>
                  <a:pt x="-1669" y="196014"/>
                  <a:pt x="232" y="8143"/>
                </a:cubicBezTo>
                <a:close/>
              </a:path>
            </a:pathLst>
          </a:custGeom>
          <a:solidFill>
            <a:srgbClr val="141E8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ctangle 8"/>
          <p:cNvSpPr/>
          <p:nvPr/>
        </p:nvSpPr>
        <p:spPr bwMode="auto">
          <a:xfrm>
            <a:off x="180151" y="228737"/>
            <a:ext cx="7501810" cy="670756"/>
          </a:xfrm>
          <a:prstGeom prst="rect">
            <a:avLst/>
          </a:prstGeom>
          <a:solidFill>
            <a:srgbClr val="195FA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latin typeface="AvenirNext LT Pro Regular" panose="020B0503020202020204" pitchFamily="34" charset="0"/>
              </a:rPr>
              <a:t>Please Take Our Survey on the </a:t>
            </a:r>
            <a:r>
              <a:rPr lang="en-US" sz="2400" b="1" dirty="0">
                <a:latin typeface="AvenirNext LT Pro Regular" panose="020B0503020202020204" pitchFamily="34" charset="0"/>
              </a:rPr>
              <a:t>Esri Events App!</a:t>
            </a:r>
          </a:p>
        </p:txBody>
      </p:sp>
      <p:sp>
        <p:nvSpPr>
          <p:cNvPr id="10" name="Rectangle 9"/>
          <p:cNvSpPr/>
          <p:nvPr/>
        </p:nvSpPr>
        <p:spPr>
          <a:xfrm>
            <a:off x="3080830" y="1549939"/>
            <a:ext cx="2223020" cy="553998"/>
          </a:xfrm>
          <a:prstGeom prst="rect">
            <a:avLst/>
          </a:prstGeom>
        </p:spPr>
        <p:txBody>
          <a:bodyPr wrap="square">
            <a:spAutoFit/>
          </a:bodyPr>
          <a:lstStyle/>
          <a:p>
            <a:pPr algn="ctr" eaLnBrk="0" hangingPunct="0">
              <a:lnSpc>
                <a:spcPts val="1800"/>
              </a:lnSpc>
            </a:pPr>
            <a:r>
              <a:rPr lang="en-US" sz="1600" b="1" dirty="0"/>
              <a:t>Select the session </a:t>
            </a:r>
            <a:br>
              <a:rPr lang="en-US" sz="1600" b="1" dirty="0"/>
            </a:br>
            <a:r>
              <a:rPr lang="en-US" sz="1600" b="1" dirty="0"/>
              <a:t>you attended</a:t>
            </a:r>
          </a:p>
        </p:txBody>
      </p:sp>
      <p:sp>
        <p:nvSpPr>
          <p:cNvPr id="11" name="Rectangle 10"/>
          <p:cNvSpPr/>
          <p:nvPr/>
        </p:nvSpPr>
        <p:spPr>
          <a:xfrm>
            <a:off x="6519064" y="1565113"/>
            <a:ext cx="1946955" cy="553998"/>
          </a:xfrm>
          <a:prstGeom prst="rect">
            <a:avLst/>
          </a:prstGeom>
        </p:spPr>
        <p:txBody>
          <a:bodyPr wrap="square">
            <a:spAutoFit/>
          </a:bodyPr>
          <a:lstStyle/>
          <a:p>
            <a:pPr algn="ctr" eaLnBrk="0" hangingPunct="0">
              <a:lnSpc>
                <a:spcPts val="1800"/>
              </a:lnSpc>
            </a:pPr>
            <a:r>
              <a:rPr lang="en-US" sz="1600" b="1" dirty="0"/>
              <a:t>Scroll down to find the survey</a:t>
            </a:r>
          </a:p>
        </p:txBody>
      </p:sp>
      <p:sp>
        <p:nvSpPr>
          <p:cNvPr id="12" name="Rectangle 11"/>
          <p:cNvSpPr/>
          <p:nvPr/>
        </p:nvSpPr>
        <p:spPr>
          <a:xfrm>
            <a:off x="9689537" y="1583889"/>
            <a:ext cx="2226845" cy="553998"/>
          </a:xfrm>
          <a:prstGeom prst="rect">
            <a:avLst/>
          </a:prstGeom>
        </p:spPr>
        <p:txBody>
          <a:bodyPr wrap="square">
            <a:spAutoFit/>
          </a:bodyPr>
          <a:lstStyle/>
          <a:p>
            <a:pPr algn="ctr" eaLnBrk="0" hangingPunct="0">
              <a:lnSpc>
                <a:spcPts val="1800"/>
              </a:lnSpc>
            </a:pPr>
            <a:r>
              <a:rPr lang="en-US" sz="1600" b="1" dirty="0"/>
              <a:t>Complete Answers</a:t>
            </a:r>
          </a:p>
          <a:p>
            <a:pPr algn="ctr" eaLnBrk="0" hangingPunct="0">
              <a:lnSpc>
                <a:spcPts val="1800"/>
              </a:lnSpc>
            </a:pPr>
            <a:r>
              <a:rPr lang="en-US" sz="1600" b="1" dirty="0"/>
              <a:t> and Select “Submit”</a:t>
            </a:r>
          </a:p>
        </p:txBody>
      </p:sp>
      <p:sp>
        <p:nvSpPr>
          <p:cNvPr id="14" name="Rectangle 13"/>
          <p:cNvSpPr/>
          <p:nvPr/>
        </p:nvSpPr>
        <p:spPr>
          <a:xfrm>
            <a:off x="25711" y="1491271"/>
            <a:ext cx="2447512" cy="784830"/>
          </a:xfrm>
          <a:prstGeom prst="rect">
            <a:avLst/>
          </a:prstGeom>
        </p:spPr>
        <p:txBody>
          <a:bodyPr wrap="square">
            <a:spAutoFit/>
          </a:bodyPr>
          <a:lstStyle/>
          <a:p>
            <a:pPr algn="ctr" eaLnBrk="0" hangingPunct="0">
              <a:lnSpc>
                <a:spcPts val="1800"/>
              </a:lnSpc>
            </a:pPr>
            <a:r>
              <a:rPr lang="en-US" sz="1600" b="1" dirty="0"/>
              <a:t>Download the Esri Events app and find your event</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030" y="2259663"/>
            <a:ext cx="1968990" cy="400609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032" y="2249052"/>
            <a:ext cx="1965041" cy="39980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901" y="2276101"/>
            <a:ext cx="1956962" cy="3981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3750" y="2237288"/>
            <a:ext cx="1976038" cy="4020438"/>
          </a:xfrm>
          <a:prstGeom prst="rect">
            <a:avLst/>
          </a:prstGeom>
        </p:spPr>
      </p:pic>
      <p:pic>
        <p:nvPicPr>
          <p:cNvPr id="19" name="Picture 18"/>
          <p:cNvPicPr>
            <a:picLocks noChangeAspect="1"/>
          </p:cNvPicPr>
          <p:nvPr/>
        </p:nvPicPr>
        <p:blipFill rotWithShape="1">
          <a:blip r:embed="rId6"/>
          <a:srcRect l="1117" t="11405" b="10089"/>
          <a:stretch/>
        </p:blipFill>
        <p:spPr>
          <a:xfrm>
            <a:off x="327492" y="2682240"/>
            <a:ext cx="1769066" cy="3086260"/>
          </a:xfrm>
          <a:prstGeom prst="rect">
            <a:avLst/>
          </a:prstGeom>
        </p:spPr>
      </p:pic>
      <p:pic>
        <p:nvPicPr>
          <p:cNvPr id="20" name="Picture 19"/>
          <p:cNvPicPr>
            <a:picLocks noChangeAspect="1"/>
          </p:cNvPicPr>
          <p:nvPr/>
        </p:nvPicPr>
        <p:blipFill rotWithShape="1">
          <a:blip r:embed="rId7"/>
          <a:srcRect t="11064" b="8488"/>
          <a:stretch/>
        </p:blipFill>
        <p:spPr>
          <a:xfrm>
            <a:off x="3325682" y="2625585"/>
            <a:ext cx="1777123" cy="3132304"/>
          </a:xfrm>
          <a:prstGeom prst="rect">
            <a:avLst/>
          </a:prstGeom>
        </p:spPr>
      </p:pic>
      <p:pic>
        <p:nvPicPr>
          <p:cNvPr id="21" name="Picture 20"/>
          <p:cNvPicPr>
            <a:picLocks noChangeAspect="1"/>
          </p:cNvPicPr>
          <p:nvPr/>
        </p:nvPicPr>
        <p:blipFill rotWithShape="1">
          <a:blip r:embed="rId8"/>
          <a:srcRect t="11466" b="10427"/>
          <a:stretch/>
        </p:blipFill>
        <p:spPr>
          <a:xfrm>
            <a:off x="9805455" y="2605631"/>
            <a:ext cx="1788601" cy="3190251"/>
          </a:xfrm>
          <a:prstGeom prst="rect">
            <a:avLst/>
          </a:prstGeom>
        </p:spPr>
      </p:pic>
      <p:pic>
        <p:nvPicPr>
          <p:cNvPr id="22" name="Picture 21"/>
          <p:cNvPicPr>
            <a:picLocks noChangeAspect="1"/>
          </p:cNvPicPr>
          <p:nvPr/>
        </p:nvPicPr>
        <p:blipFill rotWithShape="1">
          <a:blip r:embed="rId9"/>
          <a:srcRect t="11556" b="8753"/>
          <a:stretch/>
        </p:blipFill>
        <p:spPr>
          <a:xfrm>
            <a:off x="6606180" y="2672452"/>
            <a:ext cx="1750690" cy="3104081"/>
          </a:xfrm>
          <a:prstGeom prst="rect">
            <a:avLst/>
          </a:prstGeom>
        </p:spPr>
      </p:pic>
      <p:sp>
        <p:nvSpPr>
          <p:cNvPr id="24" name="Right Arrow 37"/>
          <p:cNvSpPr/>
          <p:nvPr/>
        </p:nvSpPr>
        <p:spPr bwMode="auto">
          <a:xfrm>
            <a:off x="8686892" y="3793788"/>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6" name="Group 25"/>
          <p:cNvGrpSpPr/>
          <p:nvPr/>
        </p:nvGrpSpPr>
        <p:grpSpPr>
          <a:xfrm>
            <a:off x="7943058" y="3881459"/>
            <a:ext cx="241621" cy="1507663"/>
            <a:chOff x="8252813" y="3716148"/>
            <a:chExt cx="189428" cy="1062138"/>
          </a:xfrm>
          <a:solidFill>
            <a:schemeClr val="accent4">
              <a:lumMod val="20000"/>
              <a:lumOff val="80000"/>
            </a:schemeClr>
          </a:solidFill>
        </p:grpSpPr>
        <p:sp>
          <p:nvSpPr>
            <p:cNvPr id="27" name="Right Arrow 30"/>
            <p:cNvSpPr/>
            <p:nvPr/>
          </p:nvSpPr>
          <p:spPr bwMode="auto">
            <a:xfrm rot="5400000">
              <a:off x="7912475" y="4061717"/>
              <a:ext cx="87421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1"/>
            <p:cNvSpPr/>
            <p:nvPr/>
          </p:nvSpPr>
          <p:spPr bwMode="auto">
            <a:xfrm rot="5400000">
              <a:off x="8024195" y="3951118"/>
              <a:ext cx="653015"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ight Arrow 32"/>
            <p:cNvSpPr/>
            <p:nvPr/>
          </p:nvSpPr>
          <p:spPr bwMode="auto">
            <a:xfrm rot="5400000">
              <a:off x="8074675" y="4417073"/>
              <a:ext cx="53935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3" name="Right Arrow 37"/>
          <p:cNvSpPr/>
          <p:nvPr/>
        </p:nvSpPr>
        <p:spPr bwMode="auto">
          <a:xfrm>
            <a:off x="5496493" y="3887320"/>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ight Arrow 37"/>
          <p:cNvSpPr/>
          <p:nvPr/>
        </p:nvSpPr>
        <p:spPr bwMode="auto">
          <a:xfrm>
            <a:off x="2262383" y="3881460"/>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411665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284"/>
            <a:ext cx="12192000" cy="6859283"/>
            <a:chOff x="0" y="-1284"/>
            <a:chExt cx="12192000" cy="6859283"/>
          </a:xfrm>
        </p:grpSpPr>
        <p:sp>
          <p:nvSpPr>
            <p:cNvPr id="5" name="Rectangle 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 name="Picture 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7" name="Picture 6"/>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3546355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
        <p:nvSpPr>
          <p:cNvPr id="4" name="Rectangle 3"/>
          <p:cNvSpPr/>
          <p:nvPr/>
        </p:nvSpPr>
        <p:spPr>
          <a:xfrm>
            <a:off x="4272424" y="528935"/>
            <a:ext cx="3647152" cy="923330"/>
          </a:xfrm>
          <a:prstGeom prst="rect">
            <a:avLst/>
          </a:prstGeom>
          <a:noFill/>
        </p:spPr>
        <p:txBody>
          <a:bodyPr wrap="none" lIns="91440" tIns="45720" rIns="91440" bIns="45720">
            <a:spAutoFit/>
          </a:bodyPr>
          <a:lstStyle/>
          <a:p>
            <a:pPr algn="ctr"/>
            <a:r>
              <a:rPr lang="en-US" sz="5400" b="1" cap="none" spc="0" dirty="0">
                <a:ln/>
                <a:solidFill>
                  <a:schemeClr val="accent4">
                    <a:lumMod val="20000"/>
                    <a:lumOff val="80000"/>
                  </a:schemeClr>
                </a:solidFill>
                <a:effectLst>
                  <a:outerShdw blurRad="38100" dist="19050" dir="2700000" algn="tl" rotWithShape="0">
                    <a:schemeClr val="dk1">
                      <a:lumMod val="50000"/>
                      <a:alpha val="40000"/>
                    </a:schemeClr>
                  </a:outerShdw>
                  <a:reflection blurRad="6350" stA="55000" endA="300" endPos="45500" dir="5400000" sy="-100000" algn="bl" rotWithShape="0"/>
                </a:effectLst>
              </a:rPr>
              <a:t>Thank you</a:t>
            </a:r>
          </a:p>
        </p:txBody>
      </p:sp>
    </p:spTree>
    <p:extLst>
      <p:ext uri="{BB962C8B-B14F-4D97-AF65-F5344CB8AC3E}">
        <p14:creationId xmlns:p14="http://schemas.microsoft.com/office/powerpoint/2010/main" val="30798788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3"/>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4"/>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5"/>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6"/>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7"/>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917223"/>
            <a:ext cx="4527741" cy="1600438"/>
          </a:xfrm>
        </p:spPr>
        <p:txBody>
          <a:bodyPr/>
          <a:lstStyle/>
          <a:p>
            <a:r>
              <a:rPr lang="en-US" sz="6600" dirty="0"/>
              <a:t>Demo</a:t>
            </a:r>
            <a:br>
              <a:rPr lang="en-US" dirty="0"/>
            </a:br>
            <a:r>
              <a:rPr lang="en-US" dirty="0"/>
              <a:t>Quick start</a:t>
            </a:r>
          </a:p>
        </p:txBody>
      </p:sp>
      <p:pic>
        <p:nvPicPr>
          <p:cNvPr id="9" name="Picture 8"/>
          <p:cNvPicPr>
            <a:picLocks noChangeAspect="1"/>
          </p:cNvPicPr>
          <p:nvPr/>
        </p:nvPicPr>
        <p:blipFill>
          <a:blip r:embed="rId4"/>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content creation with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4"/>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Tree>
    <p:extLst>
      <p:ext uri="{BB962C8B-B14F-4D97-AF65-F5344CB8AC3E}">
        <p14:creationId xmlns:p14="http://schemas.microsoft.com/office/powerpoint/2010/main" val="280939973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Tree>
    <p:extLst>
      <p:ext uri="{BB962C8B-B14F-4D97-AF65-F5344CB8AC3E}">
        <p14:creationId xmlns:p14="http://schemas.microsoft.com/office/powerpoint/2010/main" val="357594157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0000">
              <a:srgbClr val="053264"/>
            </a:gs>
            <a:gs pos="18000">
              <a:srgbClr val="00B9F2"/>
            </a:gs>
          </a:gsLst>
          <a:path path="circle">
            <a:fillToRect t="100000" r="100000"/>
          </a:path>
        </a:gradFill>
        <a:effectLst/>
      </p:bgPr>
    </p:bg>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sp>
          <p:nvSpPr>
            <p:cNvPr id="20" name="Rectangle 19"/>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1" name="Picture 20"/>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3"/>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1532318840"/>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0.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2.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13.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14.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8.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9.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0.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1.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5.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2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0.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2.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3.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4.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5.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8.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9.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40.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4.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5.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7.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8.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5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1.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54.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5.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9.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60.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6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3.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4.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6.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7.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8.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8.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9.xml><?xml version="1.0" encoding="utf-8"?>
<ds:datastoreItem xmlns:ds="http://schemas.openxmlformats.org/officeDocument/2006/customXml" ds:itemID="{4617AF64-94DB-48BB-8BE2-3BCF6B12593F}">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560</Words>
  <Application>Microsoft Office PowerPoint</Application>
  <PresentationFormat>Widescreen</PresentationFormat>
  <Paragraphs>152</Paragraphs>
  <Slides>18</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ＭＳ Ｐゴシック</vt:lpstr>
      <vt:lpstr>Arial</vt:lpstr>
      <vt:lpstr>AvenirNext LT Pro Regular</vt:lpstr>
      <vt:lpstr>Calibri</vt:lpstr>
      <vt:lpstr>Consolas</vt:lpstr>
      <vt:lpstr>Lucida Grande</vt:lpstr>
      <vt:lpstr>Esri_Corporate_Template-Dark</vt:lpstr>
      <vt:lpstr>Introduction to Scripting your Web GIS with ArcGIS API for Python</vt:lpstr>
      <vt:lpstr>ArcGIS API for Python </vt:lpstr>
      <vt:lpstr>ArcGIS API for Python</vt:lpstr>
      <vt:lpstr>Demo Quick start</vt:lpstr>
      <vt:lpstr>Demo</vt:lpstr>
      <vt:lpstr>Demo</vt:lpstr>
      <vt:lpstr>Demo</vt:lpstr>
      <vt:lpstr>PowerPoint Presentation</vt:lpstr>
      <vt:lpstr>How do you get this?</vt:lpstr>
      <vt:lpstr>How do you get this?</vt:lpstr>
      <vt:lpstr>Have ArcGIS Pro?</vt:lpstr>
      <vt:lpstr>Resources</vt:lpstr>
      <vt:lpstr>Resources</vt:lpstr>
      <vt:lpstr>Resources</vt:lpstr>
      <vt:lpstr>PowerPoint Presentation</vt:lpstr>
      <vt:lpstr>PowerPoint Presentation</vt:lpstr>
      <vt:lpstr>Questions?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2017-07-21T17:38:54Z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